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7" r:id="rId2"/>
    <p:sldId id="258" r:id="rId3"/>
    <p:sldId id="277" r:id="rId4"/>
    <p:sldId id="278" r:id="rId5"/>
    <p:sldId id="305" r:id="rId6"/>
    <p:sldId id="306" r:id="rId7"/>
    <p:sldId id="309" r:id="rId8"/>
    <p:sldId id="310" r:id="rId9"/>
    <p:sldId id="260" r:id="rId10"/>
    <p:sldId id="261" r:id="rId11"/>
    <p:sldId id="262" r:id="rId12"/>
    <p:sldId id="266" r:id="rId13"/>
    <p:sldId id="307" r:id="rId14"/>
    <p:sldId id="267" r:id="rId15"/>
    <p:sldId id="264" r:id="rId16"/>
    <p:sldId id="268" r:id="rId17"/>
    <p:sldId id="269" r:id="rId18"/>
    <p:sldId id="311" r:id="rId19"/>
    <p:sldId id="270" r:id="rId20"/>
    <p:sldId id="265" r:id="rId21"/>
    <p:sldId id="271" r:id="rId22"/>
    <p:sldId id="272" r:id="rId23"/>
    <p:sldId id="273" r:id="rId24"/>
    <p:sldId id="274" r:id="rId25"/>
    <p:sldId id="275" r:id="rId26"/>
    <p:sldId id="296" r:id="rId27"/>
    <p:sldId id="276" r:id="rId28"/>
    <p:sldId id="279" r:id="rId29"/>
    <p:sldId id="280" r:id="rId30"/>
    <p:sldId id="281" r:id="rId31"/>
    <p:sldId id="308" r:id="rId32"/>
    <p:sldId id="295" r:id="rId33"/>
    <p:sldId id="29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596" autoAdjust="0"/>
    <p:restoredTop sz="94660"/>
  </p:normalViewPr>
  <p:slideViewPr>
    <p:cSldViewPr>
      <p:cViewPr varScale="1">
        <p:scale>
          <a:sx n="102" d="100"/>
          <a:sy n="102" d="100"/>
        </p:scale>
        <p:origin x="69" y="27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F85761-03AC-405D-AD22-4BEAA5CA4595}" type="datetimeFigureOut">
              <a:rPr lang="en-US" smtClean="0"/>
              <a:t>5/5/2020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D2399C-3C74-4ACE-83F8-F25F2B7BE37A}" type="slidenum">
              <a:rPr lang="en-US" smtClean="0"/>
              <a:t>‹#›</a:t>
            </a:fld>
            <a:endParaRPr lang="en-US"/>
          </a:p>
        </p:txBody>
      </p:sp>
    </p:spTree>
    <p:extLst>
      <p:ext uri="{BB962C8B-B14F-4D97-AF65-F5344CB8AC3E}">
        <p14:creationId xmlns:p14="http://schemas.microsoft.com/office/powerpoint/2010/main" val="1185142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12</a:t>
            </a:fld>
            <a:endParaRPr lang="en-US" dirty="0"/>
          </a:p>
        </p:txBody>
      </p:sp>
      <p:sp>
        <p:nvSpPr>
          <p:cNvPr id="5" name="Footer Placeholder 4"/>
          <p:cNvSpPr>
            <a:spLocks noGrp="1"/>
          </p:cNvSpPr>
          <p:nvPr>
            <p:ph type="ftr" sz="quarter" idx="11"/>
          </p:nvPr>
        </p:nvSpPr>
        <p:spPr/>
        <p:txBody>
          <a:bodyPr/>
          <a:lstStyle/>
          <a:p>
            <a:pPr>
              <a:defRPr/>
            </a:pPr>
            <a:r>
              <a:rPr lang="en-US"/>
              <a:t>© 2017 Pearson Education, Inc., Hoboken, NJ. All rights reserved.</a:t>
            </a:r>
            <a:endParaRPr lang="en-US" dirty="0"/>
          </a:p>
        </p:txBody>
      </p:sp>
    </p:spTree>
    <p:extLst>
      <p:ext uri="{BB962C8B-B14F-4D97-AF65-F5344CB8AC3E}">
        <p14:creationId xmlns:p14="http://schemas.microsoft.com/office/powerpoint/2010/main" val="909271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a:t>© 2017 Pearson Education, Inc., Hoboken, NJ. All rights reserved.</a:t>
            </a:r>
            <a:endParaRPr lang="en-US" dirty="0"/>
          </a:p>
        </p:txBody>
      </p:sp>
      <p:sp>
        <p:nvSpPr>
          <p:cNvPr id="5" name="Slide Number Placeholder 4"/>
          <p:cNvSpPr>
            <a:spLocks noGrp="1"/>
          </p:cNvSpPr>
          <p:nvPr>
            <p:ph type="sldNum" sz="quarter" idx="11"/>
          </p:nvPr>
        </p:nvSpPr>
        <p:spPr/>
        <p:txBody>
          <a:bodyPr/>
          <a:lstStyle/>
          <a:p>
            <a:pPr>
              <a:defRPr/>
            </a:pPr>
            <a:fld id="{B1F781F4-099F-4112-9B1E-8A4E4163911A}" type="slidenum">
              <a:rPr lang="en-US" smtClean="0"/>
              <a:pPr>
                <a:defRPr/>
              </a:pPr>
              <a:t>19</a:t>
            </a:fld>
            <a:endParaRPr lang="en-US" dirty="0"/>
          </a:p>
        </p:txBody>
      </p:sp>
    </p:spTree>
    <p:extLst>
      <p:ext uri="{BB962C8B-B14F-4D97-AF65-F5344CB8AC3E}">
        <p14:creationId xmlns:p14="http://schemas.microsoft.com/office/powerpoint/2010/main" val="1000852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27</a:t>
            </a:fld>
            <a:endParaRPr lang="en-US" dirty="0"/>
          </a:p>
        </p:txBody>
      </p:sp>
      <p:sp>
        <p:nvSpPr>
          <p:cNvPr id="5" name="Footer Placeholder 4"/>
          <p:cNvSpPr>
            <a:spLocks noGrp="1"/>
          </p:cNvSpPr>
          <p:nvPr>
            <p:ph type="ftr" sz="quarter" idx="11"/>
          </p:nvPr>
        </p:nvSpPr>
        <p:spPr/>
        <p:txBody>
          <a:bodyPr/>
          <a:lstStyle/>
          <a:p>
            <a:pPr>
              <a:defRPr/>
            </a:pPr>
            <a:r>
              <a:rPr lang="en-US"/>
              <a:t>© 2017 Pearson Education, Inc., Hoboken, NJ. All rights reserved.</a:t>
            </a:r>
            <a:endParaRPr lang="en-US" dirty="0"/>
          </a:p>
        </p:txBody>
      </p:sp>
    </p:spTree>
    <p:extLst>
      <p:ext uri="{BB962C8B-B14F-4D97-AF65-F5344CB8AC3E}">
        <p14:creationId xmlns:p14="http://schemas.microsoft.com/office/powerpoint/2010/main" val="2068037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29</a:t>
            </a:fld>
            <a:endParaRPr lang="en-US" dirty="0"/>
          </a:p>
        </p:txBody>
      </p:sp>
    </p:spTree>
    <p:extLst>
      <p:ext uri="{BB962C8B-B14F-4D97-AF65-F5344CB8AC3E}">
        <p14:creationId xmlns:p14="http://schemas.microsoft.com/office/powerpoint/2010/main" val="3482288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BD266902-37E5-4D53-92FC-A54428AAA322}" type="datetimeFigureOut">
              <a:rPr lang="en-US" smtClean="0"/>
              <a:t>5/5/2020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F4837E6-D5A7-4D3B-AD58-0F04FDCC1DC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D266902-37E5-4D53-92FC-A54428AAA322}" type="datetimeFigureOut">
              <a:rPr lang="en-US" smtClean="0"/>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4837E6-D5A7-4D3B-AD58-0F04FDCC1DC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D266902-37E5-4D53-92FC-A54428AAA322}" type="datetimeFigureOut">
              <a:rPr lang="en-US" smtClean="0"/>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4837E6-D5A7-4D3B-AD58-0F04FDCC1DC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D266902-37E5-4D53-92FC-A54428AAA322}" type="datetimeFigureOut">
              <a:rPr lang="en-US" smtClean="0"/>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4837E6-D5A7-4D3B-AD58-0F04FDCC1DC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BD266902-37E5-4D53-92FC-A54428AAA322}" type="datetimeFigureOut">
              <a:rPr lang="en-US" smtClean="0"/>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4837E6-D5A7-4D3B-AD58-0F04FDCC1DC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BD266902-37E5-4D53-92FC-A54428AAA322}" type="datetimeFigureOut">
              <a:rPr lang="en-US" smtClean="0"/>
              <a:t>5/5/2020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4837E6-D5A7-4D3B-AD58-0F04FDCC1DC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BD266902-37E5-4D53-92FC-A54428AAA322}" type="datetimeFigureOut">
              <a:rPr lang="en-US" smtClean="0"/>
              <a:t>5/5/2020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4837E6-D5A7-4D3B-AD58-0F04FDCC1DC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BD266902-37E5-4D53-92FC-A54428AAA322}" type="datetimeFigureOut">
              <a:rPr lang="en-US" smtClean="0"/>
              <a:t>5/5/2020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4837E6-D5A7-4D3B-AD58-0F04FDCC1DC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66902-37E5-4D53-92FC-A54428AAA322}" type="datetimeFigureOut">
              <a:rPr lang="en-US" smtClean="0"/>
              <a:t>5/5/2020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4837E6-D5A7-4D3B-AD58-0F04FDCC1DC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BD266902-37E5-4D53-92FC-A54428AAA322}" type="datetimeFigureOut">
              <a:rPr lang="en-US" smtClean="0"/>
              <a:t>5/5/2020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4837E6-D5A7-4D3B-AD58-0F04FDCC1DC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BD266902-37E5-4D53-92FC-A54428AAA322}" type="datetimeFigureOut">
              <a:rPr lang="en-US" smtClean="0"/>
              <a:t>5/5/2020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F4837E6-D5A7-4D3B-AD58-0F04FDCC1DCB}"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D266902-37E5-4D53-92FC-A54428AAA322}" type="datetimeFigureOut">
              <a:rPr lang="en-US" smtClean="0"/>
              <a:t>5/5/2020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F4837E6-D5A7-4D3B-AD58-0F04FDCC1DCB}"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geeksforgeeks.org/memory-hierarchy-design-and-its-characteristic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3423</a:t>
            </a:r>
          </a:p>
        </p:txBody>
      </p:sp>
      <p:sp>
        <p:nvSpPr>
          <p:cNvPr id="5" name="Subtitle 4"/>
          <p:cNvSpPr>
            <a:spLocks noGrp="1"/>
          </p:cNvSpPr>
          <p:nvPr>
            <p:ph type="subTitle" idx="1"/>
          </p:nvPr>
        </p:nvSpPr>
        <p:spPr/>
        <p:txBody>
          <a:bodyPr/>
          <a:lstStyle/>
          <a:p>
            <a:r>
              <a:rPr lang="en-US" dirty="0"/>
              <a:t>Operating Systems</a:t>
            </a:r>
          </a:p>
        </p:txBody>
      </p:sp>
    </p:spTree>
    <p:extLst>
      <p:ext uri="{BB962C8B-B14F-4D97-AF65-F5344CB8AC3E}">
        <p14:creationId xmlns:p14="http://schemas.microsoft.com/office/powerpoint/2010/main" val="1277166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CPU: Brain of the computer</a:t>
            </a:r>
          </a:p>
        </p:txBody>
      </p:sp>
      <p:sp>
        <p:nvSpPr>
          <p:cNvPr id="4" name="Content Placeholder 3"/>
          <p:cNvSpPr>
            <a:spLocks noGrp="1"/>
          </p:cNvSpPr>
          <p:nvPr>
            <p:ph idx="1"/>
          </p:nvPr>
        </p:nvSpPr>
        <p:spPr/>
        <p:txBody>
          <a:bodyPr>
            <a:normAutofit/>
          </a:bodyPr>
          <a:lstStyle/>
          <a:p>
            <a:r>
              <a:rPr lang="en-US" dirty="0"/>
              <a:t>Fetches an instruction from the system RAM</a:t>
            </a:r>
          </a:p>
          <a:p>
            <a:r>
              <a:rPr lang="en-US" dirty="0"/>
              <a:t>Decodes the instruction</a:t>
            </a:r>
          </a:p>
          <a:p>
            <a:r>
              <a:rPr lang="en-US" dirty="0"/>
              <a:t>Executes the instruction</a:t>
            </a:r>
          </a:p>
          <a:p>
            <a:r>
              <a:rPr lang="en-US" dirty="0"/>
              <a:t>Stores data</a:t>
            </a:r>
          </a:p>
          <a:p>
            <a:r>
              <a:rPr lang="en-US" dirty="0"/>
              <a:t>Controls the operation of the computer</a:t>
            </a:r>
          </a:p>
          <a:p>
            <a:endParaRPr lang="en-US" dirty="0"/>
          </a:p>
        </p:txBody>
      </p:sp>
    </p:spTree>
    <p:extLst>
      <p:ext uri="{BB962C8B-B14F-4D97-AF65-F5344CB8AC3E}">
        <p14:creationId xmlns:p14="http://schemas.microsoft.com/office/powerpoint/2010/main" val="1854826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CPU Components</a:t>
            </a:r>
          </a:p>
        </p:txBody>
      </p:sp>
      <p:sp>
        <p:nvSpPr>
          <p:cNvPr id="3" name="Content Placeholder 2"/>
          <p:cNvSpPr>
            <a:spLocks noGrp="1"/>
          </p:cNvSpPr>
          <p:nvPr>
            <p:ph idx="1"/>
          </p:nvPr>
        </p:nvSpPr>
        <p:spPr/>
        <p:txBody>
          <a:bodyPr>
            <a:normAutofit lnSpcReduction="10000"/>
          </a:bodyPr>
          <a:lstStyle/>
          <a:p>
            <a:r>
              <a:rPr lang="en-US" dirty="0"/>
              <a:t>Memory/Storage Unit</a:t>
            </a:r>
          </a:p>
          <a:p>
            <a:pPr lvl="1"/>
            <a:r>
              <a:rPr lang="en-US" dirty="0"/>
              <a:t>Stores instructions, data, and intermediate results</a:t>
            </a:r>
          </a:p>
          <a:p>
            <a:r>
              <a:rPr lang="en-US" dirty="0"/>
              <a:t>Control Unit</a:t>
            </a:r>
          </a:p>
          <a:p>
            <a:pPr lvl="1"/>
            <a:r>
              <a:rPr lang="en-US" dirty="0"/>
              <a:t>Controls the operations of all parts of the computer </a:t>
            </a:r>
          </a:p>
          <a:p>
            <a:pPr lvl="2"/>
            <a:r>
              <a:rPr lang="en-US" dirty="0"/>
              <a:t>Data transfer</a:t>
            </a:r>
          </a:p>
          <a:p>
            <a:pPr lvl="2"/>
            <a:r>
              <a:rPr lang="en-US" dirty="0"/>
              <a:t>Reads instructions, interprets them and instructs actions</a:t>
            </a:r>
          </a:p>
          <a:p>
            <a:pPr lvl="2"/>
            <a:r>
              <a:rPr lang="en-US" dirty="0"/>
              <a:t>Communicates with </a:t>
            </a:r>
            <a:r>
              <a:rPr lang="en-US" dirty="0" err="1"/>
              <a:t>Input/Output</a:t>
            </a:r>
            <a:r>
              <a:rPr lang="en-US" dirty="0"/>
              <a:t> devices.</a:t>
            </a:r>
          </a:p>
          <a:p>
            <a:r>
              <a:rPr lang="en-US" dirty="0"/>
              <a:t>ALU(Arithmetic Logic Unit)</a:t>
            </a:r>
          </a:p>
          <a:p>
            <a:pPr lvl="1"/>
            <a:r>
              <a:rPr lang="en-US" dirty="0"/>
              <a:t>Perform arithmetic operations like addition, subtraction, multiplication, and division and logic operations</a:t>
            </a:r>
          </a:p>
          <a:p>
            <a:pPr marL="0" indent="0">
              <a:buNone/>
            </a:pPr>
            <a:endParaRPr lang="en-US" dirty="0"/>
          </a:p>
        </p:txBody>
      </p:sp>
    </p:spTree>
    <p:extLst>
      <p:ext uri="{BB962C8B-B14F-4D97-AF65-F5344CB8AC3E}">
        <p14:creationId xmlns:p14="http://schemas.microsoft.com/office/powerpoint/2010/main" val="3519853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Modern CPU - </a:t>
            </a:r>
            <a:r>
              <a:rPr lang="en-US" dirty="0">
                <a:solidFill>
                  <a:schemeClr val="accent1">
                    <a:lumMod val="75000"/>
                  </a:schemeClr>
                </a:solidFill>
              </a:rPr>
              <a:t>Microprocessor</a:t>
            </a:r>
          </a:p>
        </p:txBody>
      </p:sp>
      <p:sp>
        <p:nvSpPr>
          <p:cNvPr id="3" name="Content Placeholder 2"/>
          <p:cNvSpPr>
            <a:spLocks noGrp="1"/>
          </p:cNvSpPr>
          <p:nvPr>
            <p:ph sz="half" idx="4294967295"/>
          </p:nvPr>
        </p:nvSpPr>
        <p:spPr>
          <a:xfrm>
            <a:off x="0" y="2362200"/>
            <a:ext cx="8382000" cy="4267200"/>
          </a:xfrm>
        </p:spPr>
        <p:txBody>
          <a:bodyPr>
            <a:normAutofit fontScale="62500" lnSpcReduction="20000"/>
          </a:bodyPr>
          <a:lstStyle/>
          <a:p>
            <a:pPr marL="282575" lvl="1" indent="-282575">
              <a:spcBef>
                <a:spcPts val="1800"/>
              </a:spcBef>
            </a:pPr>
            <a:r>
              <a:rPr lang="en-US" sz="3400" dirty="0"/>
              <a:t>Invention that brought about desktop and handheld computing</a:t>
            </a:r>
          </a:p>
          <a:p>
            <a:pPr marL="282575" lvl="1" indent="-282575">
              <a:spcBef>
                <a:spcPts val="1800"/>
              </a:spcBef>
            </a:pPr>
            <a:r>
              <a:rPr lang="en-US" sz="3400" dirty="0"/>
              <a:t>Contains a complete processor on a single chip</a:t>
            </a:r>
          </a:p>
          <a:p>
            <a:pPr marL="282575" lvl="1" indent="-282575">
              <a:spcBef>
                <a:spcPts val="1800"/>
              </a:spcBef>
            </a:pPr>
            <a:r>
              <a:rPr lang="en-US" sz="3400" dirty="0"/>
              <a:t>Fast general purpose processors</a:t>
            </a:r>
          </a:p>
          <a:p>
            <a:pPr marL="282575" lvl="1" indent="-282575">
              <a:spcBef>
                <a:spcPts val="1800"/>
              </a:spcBef>
            </a:pPr>
            <a:r>
              <a:rPr lang="en-US" sz="3400" dirty="0"/>
              <a:t>Each chip (socket) can contain multiple processors (cores)</a:t>
            </a:r>
          </a:p>
          <a:p>
            <a:endParaRPr lang="en-US" sz="3400" dirty="0"/>
          </a:p>
          <a:p>
            <a:r>
              <a:rPr lang="en-US" sz="3400" dirty="0"/>
              <a:t>Executes a collection of machine instructions</a:t>
            </a:r>
          </a:p>
          <a:p>
            <a:pPr lvl="1"/>
            <a:r>
              <a:rPr lang="en-US" sz="3400" dirty="0"/>
              <a:t>Mathematical operations like addition, subtraction, multiplication and division using it’s ALU</a:t>
            </a:r>
          </a:p>
          <a:p>
            <a:pPr lvl="1"/>
            <a:r>
              <a:rPr lang="en-US" sz="3400" dirty="0"/>
              <a:t>Move data from one memory location to another.</a:t>
            </a:r>
          </a:p>
          <a:p>
            <a:pPr lvl="1"/>
            <a:r>
              <a:rPr lang="en-US" sz="3400" dirty="0"/>
              <a:t>Make decisions and perform non-sequential instructions</a:t>
            </a:r>
          </a:p>
          <a:p>
            <a:pPr marL="282575" lvl="1" indent="-282575">
              <a:spcBef>
                <a:spcPts val="1800"/>
              </a:spcBef>
            </a:pPr>
            <a:endParaRPr lang="en-US" sz="4235" dirty="0"/>
          </a:p>
          <a:p>
            <a:endParaRPr lang="en-US" dirty="0"/>
          </a:p>
        </p:txBody>
      </p:sp>
    </p:spTree>
    <p:extLst>
      <p:ext uri="{BB962C8B-B14F-4D97-AF65-F5344CB8AC3E}">
        <p14:creationId xmlns:p14="http://schemas.microsoft.com/office/powerpoint/2010/main" val="3637273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1E48D-0007-494A-AB49-8141A5C70522}"/>
              </a:ext>
            </a:extLst>
          </p:cNvPr>
          <p:cNvSpPr>
            <a:spLocks noGrp="1"/>
          </p:cNvSpPr>
          <p:nvPr>
            <p:ph type="title"/>
          </p:nvPr>
        </p:nvSpPr>
        <p:spPr>
          <a:xfrm>
            <a:off x="419100" y="609600"/>
            <a:ext cx="8305800" cy="1143000"/>
          </a:xfrm>
        </p:spPr>
        <p:txBody>
          <a:bodyPr/>
          <a:lstStyle/>
          <a:p>
            <a:r>
              <a:rPr lang="en-US" dirty="0"/>
              <a:t>Machine Instructions</a:t>
            </a:r>
          </a:p>
        </p:txBody>
      </p:sp>
      <p:sp>
        <p:nvSpPr>
          <p:cNvPr id="4" name="Rectangle 3">
            <a:extLst>
              <a:ext uri="{FF2B5EF4-FFF2-40B4-BE49-F238E27FC236}">
                <a16:creationId xmlns:a16="http://schemas.microsoft.com/office/drawing/2014/main" id="{54853823-C3F3-48B9-B450-FD513842A49E}"/>
              </a:ext>
            </a:extLst>
          </p:cNvPr>
          <p:cNvSpPr/>
          <p:nvPr/>
        </p:nvSpPr>
        <p:spPr>
          <a:xfrm>
            <a:off x="419100" y="2356009"/>
            <a:ext cx="7962900" cy="3539430"/>
          </a:xfrm>
          <a:prstGeom prst="rect">
            <a:avLst/>
          </a:prstGeom>
        </p:spPr>
        <p:txBody>
          <a:bodyPr wrap="square">
            <a:spAutoFit/>
          </a:bodyPr>
          <a:lstStyle/>
          <a:p>
            <a:pPr fontAlgn="base">
              <a:buFont typeface="Arial" panose="020B0604020202020204" pitchFamily="34" charset="0"/>
              <a:buChar char="•"/>
            </a:pPr>
            <a:r>
              <a:rPr lang="en-US" sz="3200" dirty="0">
                <a:latin typeface="Arial" panose="020B0604020202020204" pitchFamily="34" charset="0"/>
                <a:cs typeface="Arial" panose="020B0604020202020204" pitchFamily="34" charset="0"/>
              </a:rPr>
              <a:t>Consists of several bytes in memory telling the processor to perform </a:t>
            </a:r>
            <a:r>
              <a:rPr lang="en-US" sz="3200" b="1" dirty="0">
                <a:latin typeface="Arial" panose="020B0604020202020204" pitchFamily="34" charset="0"/>
                <a:cs typeface="Arial" panose="020B0604020202020204" pitchFamily="34" charset="0"/>
              </a:rPr>
              <a:t>one </a:t>
            </a:r>
            <a:r>
              <a:rPr lang="en-US" sz="3200" dirty="0">
                <a:latin typeface="Arial" panose="020B0604020202020204" pitchFamily="34" charset="0"/>
                <a:cs typeface="Arial" panose="020B0604020202020204" pitchFamily="34" charset="0"/>
              </a:rPr>
              <a:t>machine operation.</a:t>
            </a:r>
          </a:p>
          <a:p>
            <a:pPr fontAlgn="base">
              <a:buFont typeface="Arial" panose="020B0604020202020204" pitchFamily="34" charset="0"/>
              <a:buChar char="•"/>
            </a:pPr>
            <a:r>
              <a:rPr lang="en-US" sz="3200" dirty="0">
                <a:latin typeface="Arial" panose="020B0604020202020204" pitchFamily="34" charset="0"/>
                <a:cs typeface="Arial" panose="020B0604020202020204" pitchFamily="34" charset="0"/>
              </a:rPr>
              <a:t>The processor looks at each machine instruction in main memory one by one, then the machine operation for that machine instruction</a:t>
            </a:r>
            <a:r>
              <a:rPr lang="en-US" dirty="0">
                <a:latin typeface="Roboto"/>
              </a:rPr>
              <a:t>.</a:t>
            </a:r>
            <a:endParaRPr lang="en-US" b="0" i="0" dirty="0">
              <a:effectLst/>
              <a:latin typeface="Roboto"/>
            </a:endParaRPr>
          </a:p>
        </p:txBody>
      </p:sp>
    </p:spTree>
    <p:extLst>
      <p:ext uri="{BB962C8B-B14F-4D97-AF65-F5344CB8AC3E}">
        <p14:creationId xmlns:p14="http://schemas.microsoft.com/office/powerpoint/2010/main" val="2619689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Instruction Cycle</a:t>
            </a:r>
          </a:p>
        </p:txBody>
      </p:sp>
      <p:sp>
        <p:nvSpPr>
          <p:cNvPr id="3" name="Content Placeholder 2"/>
          <p:cNvSpPr>
            <a:spLocks noGrp="1"/>
          </p:cNvSpPr>
          <p:nvPr>
            <p:ph idx="1"/>
          </p:nvPr>
        </p:nvSpPr>
        <p:spPr/>
        <p:txBody>
          <a:bodyPr>
            <a:normAutofit/>
          </a:bodyPr>
          <a:lstStyle/>
          <a:p>
            <a:r>
              <a:rPr lang="en-US" dirty="0"/>
              <a:t>Fetch into the instruction register</a:t>
            </a:r>
          </a:p>
          <a:p>
            <a:r>
              <a:rPr lang="en-US" dirty="0"/>
              <a:t>Decode the instruction</a:t>
            </a:r>
          </a:p>
          <a:p>
            <a:pPr marL="1370013" lvl="3" indent="-285750"/>
            <a:r>
              <a:rPr lang="en-US" sz="2400" dirty="0"/>
              <a:t>Processor-memory</a:t>
            </a:r>
          </a:p>
          <a:p>
            <a:pPr marL="1370013" lvl="3" indent="-285750"/>
            <a:r>
              <a:rPr lang="en-US" sz="2400" dirty="0"/>
              <a:t>Processor-I/O</a:t>
            </a:r>
          </a:p>
          <a:p>
            <a:pPr marL="1370013" lvl="3" indent="-285750"/>
            <a:r>
              <a:rPr lang="en-US" sz="2400" dirty="0"/>
              <a:t>Data processing</a:t>
            </a:r>
          </a:p>
          <a:p>
            <a:pPr marL="1370013" lvl="3" indent="-285750"/>
            <a:r>
              <a:rPr lang="en-US" sz="2400" dirty="0"/>
              <a:t>Control</a:t>
            </a:r>
          </a:p>
          <a:p>
            <a:r>
              <a:rPr lang="en-US" dirty="0"/>
              <a:t>Execute instruction</a:t>
            </a:r>
          </a:p>
          <a:p>
            <a:endParaRPr lang="en-US" dirty="0"/>
          </a:p>
          <a:p>
            <a:r>
              <a:rPr lang="en-US" dirty="0"/>
              <a:t>Program counter holds address of next instruction</a:t>
            </a:r>
          </a:p>
        </p:txBody>
      </p:sp>
    </p:spTree>
    <p:extLst>
      <p:ext uri="{BB962C8B-B14F-4D97-AF65-F5344CB8AC3E}">
        <p14:creationId xmlns:p14="http://schemas.microsoft.com/office/powerpoint/2010/main" val="590379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solidFill>
                  <a:schemeClr val="accent1">
                    <a:lumMod val="75000"/>
                  </a:schemeClr>
                </a:solidFill>
              </a:rPr>
              <a:t>What does RAM do?</a:t>
            </a:r>
            <a:endParaRPr lang="en-US" dirty="0"/>
          </a:p>
        </p:txBody>
      </p:sp>
      <p:sp>
        <p:nvSpPr>
          <p:cNvPr id="3" name="Content Placeholder 2"/>
          <p:cNvSpPr>
            <a:spLocks noGrp="1"/>
          </p:cNvSpPr>
          <p:nvPr>
            <p:ph idx="1"/>
          </p:nvPr>
        </p:nvSpPr>
        <p:spPr/>
        <p:txBody>
          <a:bodyPr/>
          <a:lstStyle/>
          <a:p>
            <a:r>
              <a:rPr lang="en-US" dirty="0"/>
              <a:t>Also called main memory</a:t>
            </a:r>
          </a:p>
          <a:p>
            <a:r>
              <a:rPr lang="en-US" dirty="0"/>
              <a:t>Stores running software</a:t>
            </a:r>
          </a:p>
          <a:p>
            <a:r>
              <a:rPr lang="en-US" dirty="0"/>
              <a:t>Random access</a:t>
            </a:r>
          </a:p>
          <a:p>
            <a:r>
              <a:rPr lang="en-US" dirty="0"/>
              <a:t>Volatile – not permanent storage</a:t>
            </a:r>
          </a:p>
        </p:txBody>
      </p:sp>
    </p:spTree>
    <p:extLst>
      <p:ext uri="{BB962C8B-B14F-4D97-AF65-F5344CB8AC3E}">
        <p14:creationId xmlns:p14="http://schemas.microsoft.com/office/powerpoint/2010/main" val="1868252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Memory </a:t>
            </a:r>
          </a:p>
        </p:txBody>
      </p:sp>
      <p:sp>
        <p:nvSpPr>
          <p:cNvPr id="4" name="Content Placeholder 3"/>
          <p:cNvSpPr>
            <a:spLocks noGrp="1"/>
          </p:cNvSpPr>
          <p:nvPr>
            <p:ph idx="1"/>
          </p:nvPr>
        </p:nvSpPr>
        <p:spPr/>
        <p:txBody>
          <a:bodyPr>
            <a:normAutofit fontScale="92500" lnSpcReduction="10000"/>
          </a:bodyPr>
          <a:lstStyle/>
          <a:p>
            <a:r>
              <a:rPr lang="en-US" dirty="0"/>
              <a:t>Holds the data and instructions for the CPU</a:t>
            </a:r>
          </a:p>
          <a:p>
            <a:pPr lvl="1"/>
            <a:r>
              <a:rPr lang="en-US" dirty="0"/>
              <a:t> Code and data are loaded from storage into the memory</a:t>
            </a:r>
          </a:p>
          <a:p>
            <a:r>
              <a:rPr lang="en-US" dirty="0"/>
              <a:t>Considerations:</a:t>
            </a:r>
          </a:p>
          <a:p>
            <a:pPr lvl="1"/>
            <a:r>
              <a:rPr lang="en-US" dirty="0"/>
              <a:t>Cost</a:t>
            </a:r>
          </a:p>
          <a:p>
            <a:pPr lvl="1"/>
            <a:r>
              <a:rPr lang="en-US" dirty="0"/>
              <a:t>Performance </a:t>
            </a:r>
          </a:p>
          <a:p>
            <a:pPr lvl="1"/>
            <a:r>
              <a:rPr lang="en-US" dirty="0"/>
              <a:t>Capacity</a:t>
            </a:r>
          </a:p>
          <a:p>
            <a:pPr lvl="1"/>
            <a:r>
              <a:rPr lang="en-US" dirty="0"/>
              <a:t>Access time</a:t>
            </a:r>
          </a:p>
          <a:p>
            <a:r>
              <a:rPr lang="en-US" dirty="0"/>
              <a:t>The considerations trade-off</a:t>
            </a:r>
          </a:p>
          <a:p>
            <a:pPr lvl="1"/>
            <a:r>
              <a:rPr lang="en-US" dirty="0"/>
              <a:t>Faster costs more</a:t>
            </a:r>
          </a:p>
          <a:p>
            <a:pPr lvl="1"/>
            <a:r>
              <a:rPr lang="en-US" dirty="0"/>
              <a:t>Higher capacity may cost more if direct access or less if sequential access ( Tape )</a:t>
            </a:r>
          </a:p>
        </p:txBody>
      </p:sp>
    </p:spTree>
    <p:extLst>
      <p:ext uri="{BB962C8B-B14F-4D97-AF65-F5344CB8AC3E}">
        <p14:creationId xmlns:p14="http://schemas.microsoft.com/office/powerpoint/2010/main" val="1531433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Some Memory/Storage Types</a:t>
            </a:r>
          </a:p>
        </p:txBody>
      </p:sp>
      <p:sp>
        <p:nvSpPr>
          <p:cNvPr id="4" name="Content Placeholder 3"/>
          <p:cNvSpPr>
            <a:spLocks noGrp="1"/>
          </p:cNvSpPr>
          <p:nvPr>
            <p:ph idx="1"/>
          </p:nvPr>
        </p:nvSpPr>
        <p:spPr/>
        <p:txBody>
          <a:bodyPr>
            <a:normAutofit/>
          </a:bodyPr>
          <a:lstStyle/>
          <a:p>
            <a:r>
              <a:rPr lang="en-US" sz="2400" dirty="0"/>
              <a:t>Memory ( accessible by the processor )</a:t>
            </a:r>
          </a:p>
          <a:p>
            <a:pPr lvl="1"/>
            <a:r>
              <a:rPr lang="en-US" dirty="0"/>
              <a:t>Main Memory (volatile dynamic RAM (DRAM) )</a:t>
            </a:r>
          </a:p>
          <a:p>
            <a:pPr lvl="1"/>
            <a:r>
              <a:rPr lang="en-US" dirty="0"/>
              <a:t>Cache Memory (high-speed static RAM (SRAM) )</a:t>
            </a:r>
          </a:p>
          <a:p>
            <a:pPr lvl="1"/>
            <a:r>
              <a:rPr lang="en-US" dirty="0"/>
              <a:t>CPU registers</a:t>
            </a:r>
          </a:p>
          <a:p>
            <a:r>
              <a:rPr lang="en-US" sz="2400" dirty="0"/>
              <a:t>Secondary Memory (peripheral storage devices requires I/O )</a:t>
            </a:r>
          </a:p>
          <a:p>
            <a:pPr lvl="1"/>
            <a:r>
              <a:rPr lang="en-US" dirty="0"/>
              <a:t>Magnetic Disk</a:t>
            </a:r>
          </a:p>
          <a:p>
            <a:pPr lvl="1"/>
            <a:r>
              <a:rPr lang="en-US" dirty="0"/>
              <a:t>Optical Disk</a:t>
            </a:r>
          </a:p>
          <a:p>
            <a:pPr lvl="1"/>
            <a:r>
              <a:rPr lang="en-US" dirty="0"/>
              <a:t>Magnetic Tape</a:t>
            </a:r>
          </a:p>
        </p:txBody>
      </p:sp>
    </p:spTree>
    <p:extLst>
      <p:ext uri="{BB962C8B-B14F-4D97-AF65-F5344CB8AC3E}">
        <p14:creationId xmlns:p14="http://schemas.microsoft.com/office/powerpoint/2010/main" val="1332925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BB1D-26C1-47D5-A592-9798F522156A}"/>
              </a:ext>
            </a:extLst>
          </p:cNvPr>
          <p:cNvSpPr>
            <a:spLocks noGrp="1"/>
          </p:cNvSpPr>
          <p:nvPr>
            <p:ph type="title"/>
          </p:nvPr>
        </p:nvSpPr>
        <p:spPr/>
        <p:txBody>
          <a:bodyPr/>
          <a:lstStyle/>
          <a:p>
            <a:r>
              <a:rPr lang="en-US" dirty="0"/>
              <a:t>Virtual Memory</a:t>
            </a:r>
          </a:p>
        </p:txBody>
      </p:sp>
      <p:sp>
        <p:nvSpPr>
          <p:cNvPr id="3" name="Content Placeholder 2">
            <a:extLst>
              <a:ext uri="{FF2B5EF4-FFF2-40B4-BE49-F238E27FC236}">
                <a16:creationId xmlns:a16="http://schemas.microsoft.com/office/drawing/2014/main" id="{6064655A-32C7-4D6B-8083-BD9C08EF98DE}"/>
              </a:ext>
            </a:extLst>
          </p:cNvPr>
          <p:cNvSpPr>
            <a:spLocks noGrp="1"/>
          </p:cNvSpPr>
          <p:nvPr>
            <p:ph idx="1"/>
          </p:nvPr>
        </p:nvSpPr>
        <p:spPr/>
        <p:txBody>
          <a:bodyPr>
            <a:normAutofit/>
          </a:bodyPr>
          <a:lstStyle/>
          <a:p>
            <a:r>
              <a:rPr lang="en-US" dirty="0"/>
              <a:t>Memory management capability </a:t>
            </a:r>
          </a:p>
          <a:p>
            <a:pPr lvl="1"/>
            <a:r>
              <a:rPr lang="en-US" dirty="0"/>
              <a:t>Uses hardware and software </a:t>
            </a:r>
          </a:p>
          <a:p>
            <a:pPr lvl="1"/>
            <a:r>
              <a:rPr lang="en-US" dirty="0"/>
              <a:t>Compensates for physical memory shortages</a:t>
            </a:r>
          </a:p>
          <a:p>
            <a:pPr lvl="2"/>
            <a:r>
              <a:rPr lang="en-US" dirty="0"/>
              <a:t>Temporarily transfers data from random access memory (RAM) to secondary storage</a:t>
            </a:r>
          </a:p>
          <a:p>
            <a:pPr lvl="2"/>
            <a:r>
              <a:rPr lang="en-US" dirty="0"/>
              <a:t>“Simulated” memory written to “swap” file on the hard drive</a:t>
            </a:r>
          </a:p>
          <a:p>
            <a:pPr lvl="2"/>
            <a:endParaRPr lang="en-US" dirty="0"/>
          </a:p>
          <a:p>
            <a:r>
              <a:rPr lang="en-US" dirty="0"/>
              <a:t>Enables more applications to run on the system than physical memory supports</a:t>
            </a:r>
          </a:p>
        </p:txBody>
      </p:sp>
    </p:spTree>
    <p:extLst>
      <p:ext uri="{BB962C8B-B14F-4D97-AF65-F5344CB8AC3E}">
        <p14:creationId xmlns:p14="http://schemas.microsoft.com/office/powerpoint/2010/main" val="1457430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Memory Hierarchy</a:t>
            </a:r>
          </a:p>
        </p:txBody>
      </p:sp>
      <p:pic>
        <p:nvPicPr>
          <p:cNvPr id="1026" name="Picture 2" descr="The memory hierarchy has 5 levels.  As we progress from level 0 to level 4, the levels increase with respect to capacity and time required to access.  They decrease with respect to cost per bit.  Level 0 is the top level.  It is CPU registers.  It is most expensive and smallest capacilty.  Level 1 is cache memory with larger capacity that Level 0, but lower cost.  Level 2 is Main Memory with larger capacity have Level 0 or Level 1, and lower cost.  Level 3 is Disk storage which has lower cost that the previous levels, but greater capacity and access time.  Level 4 is magnetic tape which is often used for backups due to its lower cost, greater capacity.  But it has significantly higher access tim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6800" y="1978026"/>
            <a:ext cx="6781800" cy="4163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6200" y="6272336"/>
            <a:ext cx="9122754" cy="369332"/>
          </a:xfrm>
          <a:prstGeom prst="rect">
            <a:avLst/>
          </a:prstGeom>
          <a:noFill/>
        </p:spPr>
        <p:txBody>
          <a:bodyPr wrap="none" rtlCol="0">
            <a:spAutoFit/>
          </a:bodyPr>
          <a:lstStyle/>
          <a:p>
            <a:r>
              <a:rPr lang="en-US" dirty="0">
                <a:hlinkClick r:id="rId4"/>
              </a:rPr>
              <a:t>Source: https://www.geeksforgeeks.org/memory-hierarchy-design-and-its-characteristics/</a:t>
            </a:r>
            <a:endParaRPr lang="en-US" dirty="0"/>
          </a:p>
        </p:txBody>
      </p:sp>
    </p:spTree>
    <p:extLst>
      <p:ext uri="{BB962C8B-B14F-4D97-AF65-F5344CB8AC3E}">
        <p14:creationId xmlns:p14="http://schemas.microsoft.com/office/powerpoint/2010/main" val="3798328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a:t>
            </a:r>
          </a:p>
        </p:txBody>
      </p:sp>
      <p:sp>
        <p:nvSpPr>
          <p:cNvPr id="3" name="Text Placeholder 2"/>
          <p:cNvSpPr>
            <a:spLocks noGrp="1"/>
          </p:cNvSpPr>
          <p:nvPr>
            <p:ph type="body" idx="1"/>
          </p:nvPr>
        </p:nvSpPr>
        <p:spPr/>
        <p:txBody>
          <a:bodyPr/>
          <a:lstStyle/>
          <a:p>
            <a:r>
              <a:rPr lang="en-US" dirty="0"/>
              <a:t>Introduction to Operating Systems</a:t>
            </a:r>
          </a:p>
        </p:txBody>
      </p:sp>
    </p:spTree>
    <p:extLst>
      <p:ext uri="{BB962C8B-B14F-4D97-AF65-F5344CB8AC3E}">
        <p14:creationId xmlns:p14="http://schemas.microsoft.com/office/powerpoint/2010/main" val="19008201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Input/Output</a:t>
            </a:r>
            <a:r>
              <a:rPr lang="en-US" dirty="0"/>
              <a:t> aka “I/O”</a:t>
            </a:r>
          </a:p>
        </p:txBody>
      </p:sp>
      <p:sp>
        <p:nvSpPr>
          <p:cNvPr id="3" name="Content Placeholder 2"/>
          <p:cNvSpPr>
            <a:spLocks noGrp="1"/>
          </p:cNvSpPr>
          <p:nvPr>
            <p:ph idx="1"/>
          </p:nvPr>
        </p:nvSpPr>
        <p:spPr/>
        <p:txBody>
          <a:bodyPr/>
          <a:lstStyle/>
          <a:p>
            <a:r>
              <a:rPr lang="en-US" dirty="0"/>
              <a:t>Input or output</a:t>
            </a:r>
          </a:p>
          <a:p>
            <a:r>
              <a:rPr lang="en-US" dirty="0"/>
              <a:t>Communication between a system and an external entity such as a person or other system</a:t>
            </a:r>
          </a:p>
          <a:p>
            <a:pPr lvl="1"/>
            <a:r>
              <a:rPr lang="en-US" dirty="0"/>
              <a:t>Devices can include monitor, printer, hard drives, keyboard, mouse</a:t>
            </a:r>
          </a:p>
        </p:txBody>
      </p:sp>
    </p:spTree>
    <p:extLst>
      <p:ext uri="{BB962C8B-B14F-4D97-AF65-F5344CB8AC3E}">
        <p14:creationId xmlns:p14="http://schemas.microsoft.com/office/powerpoint/2010/main" val="2114314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I/O Evolution</a:t>
            </a:r>
          </a:p>
        </p:txBody>
      </p:sp>
      <p:sp>
        <p:nvSpPr>
          <p:cNvPr id="3" name="Content Placeholder 2"/>
          <p:cNvSpPr>
            <a:spLocks noGrp="1"/>
          </p:cNvSpPr>
          <p:nvPr>
            <p:ph idx="1"/>
          </p:nvPr>
        </p:nvSpPr>
        <p:spPr/>
        <p:txBody>
          <a:bodyPr/>
          <a:lstStyle/>
          <a:p>
            <a:r>
              <a:rPr lang="en-US" dirty="0"/>
              <a:t>Polling I/O</a:t>
            </a:r>
          </a:p>
          <a:p>
            <a:pPr lvl="1"/>
            <a:r>
              <a:rPr lang="en-US" dirty="0"/>
              <a:t>Periodically check status for the next I/O operation</a:t>
            </a:r>
          </a:p>
          <a:p>
            <a:pPr lvl="1"/>
            <a:r>
              <a:rPr lang="en-US" dirty="0"/>
              <a:t>Takes up processor time to do polling</a:t>
            </a:r>
          </a:p>
          <a:p>
            <a:r>
              <a:rPr lang="en-US" dirty="0"/>
              <a:t>Interrupt I/O</a:t>
            </a:r>
          </a:p>
          <a:p>
            <a:pPr lvl="1"/>
            <a:r>
              <a:rPr lang="en-US" dirty="0"/>
              <a:t>Signal the processor for I/O</a:t>
            </a:r>
          </a:p>
          <a:p>
            <a:pPr lvl="1"/>
            <a:r>
              <a:rPr lang="en-US" dirty="0"/>
              <a:t>More Efficient than polling, but still impacts processor</a:t>
            </a:r>
          </a:p>
          <a:p>
            <a:r>
              <a:rPr lang="en-US" dirty="0"/>
              <a:t>Direct Memory Access ( DMA)</a:t>
            </a:r>
          </a:p>
          <a:p>
            <a:pPr lvl="1"/>
            <a:r>
              <a:rPr lang="en-US" dirty="0"/>
              <a:t>Handoff I/O from processor</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30562801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Interrupt</a:t>
            </a:r>
          </a:p>
        </p:txBody>
      </p:sp>
      <p:sp>
        <p:nvSpPr>
          <p:cNvPr id="4" name="Content Placeholder 3"/>
          <p:cNvSpPr>
            <a:spLocks noGrp="1"/>
          </p:cNvSpPr>
          <p:nvPr>
            <p:ph idx="1"/>
          </p:nvPr>
        </p:nvSpPr>
        <p:spPr/>
        <p:txBody>
          <a:bodyPr>
            <a:normAutofit fontScale="92500"/>
          </a:bodyPr>
          <a:lstStyle/>
          <a:p>
            <a:r>
              <a:rPr lang="en-US" dirty="0"/>
              <a:t>Interrupts the current working process for a higher priority process</a:t>
            </a:r>
          </a:p>
          <a:p>
            <a:r>
              <a:rPr lang="en-US" dirty="0"/>
              <a:t>Transfers control to other processor</a:t>
            </a:r>
          </a:p>
          <a:p>
            <a:r>
              <a:rPr lang="en-US" dirty="0"/>
              <a:t>Improves processor utilization</a:t>
            </a:r>
          </a:p>
          <a:p>
            <a:pPr lvl="1"/>
            <a:r>
              <a:rPr lang="en-US" dirty="0"/>
              <a:t>I/O is slower that processor</a:t>
            </a:r>
          </a:p>
          <a:p>
            <a:pPr lvl="1"/>
            <a:r>
              <a:rPr lang="en-US" dirty="0"/>
              <a:t>Without interrupt, processor would wait in idle for I/O</a:t>
            </a:r>
          </a:p>
          <a:p>
            <a:r>
              <a:rPr lang="en-US" dirty="0"/>
              <a:t>Types of interrupts</a:t>
            </a:r>
          </a:p>
          <a:p>
            <a:pPr lvl="1"/>
            <a:r>
              <a:rPr lang="en-US" dirty="0"/>
              <a:t>External interrupts: external call from an I/O device</a:t>
            </a:r>
          </a:p>
          <a:p>
            <a:pPr lvl="1"/>
            <a:r>
              <a:rPr lang="en-US" dirty="0"/>
              <a:t>Internal interrupts: illegal of an instruction or data access</a:t>
            </a:r>
          </a:p>
          <a:p>
            <a:pPr lvl="1"/>
            <a:r>
              <a:rPr lang="en-US" dirty="0"/>
              <a:t>Software interrupts: instruction execution initiates</a:t>
            </a:r>
          </a:p>
          <a:p>
            <a:pPr lvl="1"/>
            <a:endParaRPr lang="en-US" dirty="0"/>
          </a:p>
          <a:p>
            <a:pPr marL="0" indent="0">
              <a:buNone/>
            </a:pPr>
            <a:endParaRPr lang="en-US" dirty="0"/>
          </a:p>
          <a:p>
            <a:endParaRPr lang="en-US" dirty="0"/>
          </a:p>
        </p:txBody>
      </p:sp>
    </p:spTree>
    <p:extLst>
      <p:ext uri="{BB962C8B-B14F-4D97-AF65-F5344CB8AC3E}">
        <p14:creationId xmlns:p14="http://schemas.microsoft.com/office/powerpoint/2010/main" val="32087283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Interrupt Process</a:t>
            </a:r>
          </a:p>
        </p:txBody>
      </p:sp>
      <p:sp>
        <p:nvSpPr>
          <p:cNvPr id="6" name="Content Placeholder 5"/>
          <p:cNvSpPr>
            <a:spLocks noGrp="1"/>
          </p:cNvSpPr>
          <p:nvPr>
            <p:ph idx="1"/>
          </p:nvPr>
        </p:nvSpPr>
        <p:spPr/>
        <p:txBody>
          <a:bodyPr/>
          <a:lstStyle/>
          <a:p>
            <a:r>
              <a:rPr lang="en-US" dirty="0"/>
              <a:t>Receive signal to interrupt</a:t>
            </a:r>
          </a:p>
          <a:p>
            <a:r>
              <a:rPr lang="en-US" dirty="0"/>
              <a:t>Save “context” (current values in CPU registers) of current process </a:t>
            </a:r>
          </a:p>
          <a:p>
            <a:r>
              <a:rPr lang="en-US" dirty="0"/>
              <a:t>Determine what/how to handle the interrupt</a:t>
            </a:r>
          </a:p>
          <a:p>
            <a:r>
              <a:rPr lang="en-US" dirty="0"/>
              <a:t>Run interrupt handler</a:t>
            </a:r>
          </a:p>
          <a:p>
            <a:r>
              <a:rPr lang="en-US" dirty="0"/>
              <a:t>Restore context of current process</a:t>
            </a:r>
          </a:p>
          <a:p>
            <a:r>
              <a:rPr lang="en-US" dirty="0"/>
              <a:t>Resume a current process</a:t>
            </a:r>
          </a:p>
          <a:p>
            <a:endParaRPr lang="en-US" dirty="0"/>
          </a:p>
        </p:txBody>
      </p:sp>
    </p:spTree>
    <p:extLst>
      <p:ext uri="{BB962C8B-B14F-4D97-AF65-F5344CB8AC3E}">
        <p14:creationId xmlns:p14="http://schemas.microsoft.com/office/powerpoint/2010/main" val="3873936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Interrupt Example</a:t>
            </a:r>
          </a:p>
        </p:txBody>
      </p:sp>
      <p:sp>
        <p:nvSpPr>
          <p:cNvPr id="3" name="Content Placeholder 2"/>
          <p:cNvSpPr>
            <a:spLocks noGrp="1"/>
          </p:cNvSpPr>
          <p:nvPr>
            <p:ph idx="1"/>
          </p:nvPr>
        </p:nvSpPr>
        <p:spPr/>
        <p:txBody>
          <a:bodyPr>
            <a:normAutofit/>
          </a:bodyPr>
          <a:lstStyle/>
          <a:p>
            <a:pPr lvl="0"/>
            <a:r>
              <a:rPr lang="en-US" sz="2800" dirty="0"/>
              <a:t>Processor sends an I/O command to I/O handler then continues with other processing</a:t>
            </a:r>
          </a:p>
          <a:p>
            <a:r>
              <a:rPr lang="en-US" sz="2800" dirty="0"/>
              <a:t>I/O module interrupts the processor to request service when I/O handler completes</a:t>
            </a:r>
          </a:p>
          <a:p>
            <a:r>
              <a:rPr lang="en-NZ" sz="2800" dirty="0"/>
              <a:t>The processor </a:t>
            </a:r>
            <a:r>
              <a:rPr lang="en-NZ" sz="2800" dirty="0" err="1"/>
              <a:t>perfroms</a:t>
            </a:r>
            <a:r>
              <a:rPr lang="en-NZ" sz="2800" dirty="0"/>
              <a:t> service and resumes former processing</a:t>
            </a:r>
          </a:p>
          <a:p>
            <a:pPr marL="0" lvl="0" indent="0">
              <a:buNone/>
            </a:pPr>
            <a:endParaRPr lang="en-NZ" sz="2800" dirty="0"/>
          </a:p>
          <a:p>
            <a:endParaRPr lang="en-US" sz="2800" dirty="0"/>
          </a:p>
          <a:p>
            <a:pPr lvl="0"/>
            <a:endParaRPr lang="en-US" sz="2800" dirty="0"/>
          </a:p>
          <a:p>
            <a:endParaRPr lang="en-US" dirty="0"/>
          </a:p>
        </p:txBody>
      </p:sp>
    </p:spTree>
    <p:extLst>
      <p:ext uri="{BB962C8B-B14F-4D97-AF65-F5344CB8AC3E}">
        <p14:creationId xmlns:p14="http://schemas.microsoft.com/office/powerpoint/2010/main" val="30178723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Memory Access ( DMA)</a:t>
            </a:r>
          </a:p>
        </p:txBody>
      </p:sp>
      <p:sp>
        <p:nvSpPr>
          <p:cNvPr id="3" name="Content Placeholder 2"/>
          <p:cNvSpPr>
            <a:spLocks noGrp="1"/>
          </p:cNvSpPr>
          <p:nvPr>
            <p:ph idx="1"/>
          </p:nvPr>
        </p:nvSpPr>
        <p:spPr/>
        <p:txBody>
          <a:bodyPr/>
          <a:lstStyle/>
          <a:p>
            <a:r>
              <a:rPr lang="en-NZ" sz="2800" dirty="0"/>
              <a:t>Separate module on the system bus or in an I/O module</a:t>
            </a:r>
          </a:p>
          <a:p>
            <a:r>
              <a:rPr lang="en-US" dirty="0"/>
              <a:t>Transfers data within main memory and external device without needing CPU</a:t>
            </a:r>
          </a:p>
          <a:p>
            <a:pPr marL="274320" lvl="2" indent="-274320">
              <a:buClr>
                <a:schemeClr val="accent3"/>
              </a:buClr>
              <a:buSzPct val="95000"/>
            </a:pPr>
            <a:r>
              <a:rPr lang="en-US" sz="2400" dirty="0"/>
              <a:t>Processor is involved only at the beginning and end of the transfer</a:t>
            </a:r>
          </a:p>
          <a:p>
            <a:pPr marL="0" indent="0">
              <a:buNone/>
            </a:pPr>
            <a:endParaRPr lang="en-US" dirty="0"/>
          </a:p>
        </p:txBody>
      </p:sp>
    </p:spTree>
    <p:extLst>
      <p:ext uri="{BB962C8B-B14F-4D97-AF65-F5344CB8AC3E}">
        <p14:creationId xmlns:p14="http://schemas.microsoft.com/office/powerpoint/2010/main" val="6850710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Uniprogramming</a:t>
            </a:r>
            <a:r>
              <a:rPr lang="en-US" dirty="0"/>
              <a:t> vs Multiprogramming</a:t>
            </a:r>
          </a:p>
        </p:txBody>
      </p:sp>
      <p:pic>
        <p:nvPicPr>
          <p:cNvPr id="7" name="Picture 6" descr="We have two cases here.  Case 1 shows the scenario where there is one process on a single processor.  This is uniprogramming.  We have a shirt time of Run then a long wait interval such as would be when waiting for completion of I/O.  Much of the processor time is wasted.">
            <a:extLst>
              <a:ext uri="{FF2B5EF4-FFF2-40B4-BE49-F238E27FC236}">
                <a16:creationId xmlns:a16="http://schemas.microsoft.com/office/drawing/2014/main" id="{D9BE69BB-6A4D-4DD2-B9E8-108FD7260563}"/>
              </a:ext>
            </a:extLst>
          </p:cNvPr>
          <p:cNvPicPr>
            <a:picLocks noChangeAspect="1"/>
          </p:cNvPicPr>
          <p:nvPr/>
        </p:nvPicPr>
        <p:blipFill>
          <a:blip r:embed="rId2"/>
          <a:srcRect l="7059" t="6364" r="8235" b="80909"/>
          <a:stretch>
            <a:fillRect/>
          </a:stretch>
        </p:blipFill>
        <p:spPr>
          <a:xfrm>
            <a:off x="381000" y="2976377"/>
            <a:ext cx="6248400" cy="1143000"/>
          </a:xfrm>
          <a:prstGeom prst="rect">
            <a:avLst/>
          </a:prstGeom>
        </p:spPr>
      </p:pic>
      <p:pic>
        <p:nvPicPr>
          <p:cNvPr id="8" name="Picture 7" descr="The second scenario shows how multiprogramming can improve effeciency by having other processes use the wasted wait time to complete their work.  This allows more efficient use of the processor.  These images are courtesy of William Stallings.">
            <a:extLst>
              <a:ext uri="{FF2B5EF4-FFF2-40B4-BE49-F238E27FC236}">
                <a16:creationId xmlns:a16="http://schemas.microsoft.com/office/drawing/2014/main" id="{FE3F23BC-A1D4-484A-8188-B090BBDF20CF}"/>
              </a:ext>
            </a:extLst>
          </p:cNvPr>
          <p:cNvPicPr>
            <a:picLocks noChangeAspect="1"/>
          </p:cNvPicPr>
          <p:nvPr/>
        </p:nvPicPr>
        <p:blipFill>
          <a:blip r:embed="rId3"/>
          <a:stretch>
            <a:fillRect/>
          </a:stretch>
        </p:blipFill>
        <p:spPr>
          <a:xfrm>
            <a:off x="228600" y="3959352"/>
            <a:ext cx="6175783" cy="2456688"/>
          </a:xfrm>
          <a:prstGeom prst="rect">
            <a:avLst/>
          </a:prstGeom>
        </p:spPr>
      </p:pic>
      <p:sp>
        <p:nvSpPr>
          <p:cNvPr id="10" name="TextBox 9">
            <a:extLst>
              <a:ext uri="{FF2B5EF4-FFF2-40B4-BE49-F238E27FC236}">
                <a16:creationId xmlns:a16="http://schemas.microsoft.com/office/drawing/2014/main" id="{6ACD1292-8EA2-43F4-91F6-5E394C5C7EDA}"/>
              </a:ext>
            </a:extLst>
          </p:cNvPr>
          <p:cNvSpPr txBox="1"/>
          <p:nvPr/>
        </p:nvSpPr>
        <p:spPr>
          <a:xfrm>
            <a:off x="381000" y="6400800"/>
            <a:ext cx="7543800" cy="400110"/>
          </a:xfrm>
          <a:prstGeom prst="rect">
            <a:avLst/>
          </a:prstGeom>
          <a:noFill/>
        </p:spPr>
        <p:txBody>
          <a:bodyPr wrap="square" rtlCol="0">
            <a:spAutoFit/>
          </a:bodyPr>
          <a:lstStyle/>
          <a:p>
            <a:r>
              <a:rPr lang="en-US" sz="1000" dirty="0"/>
              <a:t>Operating Systems Internals and Design Principles, </a:t>
            </a:r>
          </a:p>
          <a:p>
            <a:r>
              <a:rPr lang="en-US" sz="1000" dirty="0"/>
              <a:t>William Stallings, 9</a:t>
            </a:r>
            <a:r>
              <a:rPr lang="en-US" sz="1000" baseline="30000" dirty="0"/>
              <a:t>th</a:t>
            </a:r>
            <a:r>
              <a:rPr lang="en-US" sz="1000" dirty="0"/>
              <a:t> Ed, Pearson/Prentice Hall   </a:t>
            </a:r>
          </a:p>
        </p:txBody>
      </p:sp>
      <p:sp>
        <p:nvSpPr>
          <p:cNvPr id="11" name="TextBox 10">
            <a:extLst>
              <a:ext uri="{FF2B5EF4-FFF2-40B4-BE49-F238E27FC236}">
                <a16:creationId xmlns:a16="http://schemas.microsoft.com/office/drawing/2014/main" id="{14AB266A-F88F-46EF-82EC-F41F0EDCDE62}"/>
              </a:ext>
            </a:extLst>
          </p:cNvPr>
          <p:cNvSpPr txBox="1"/>
          <p:nvPr/>
        </p:nvSpPr>
        <p:spPr>
          <a:xfrm>
            <a:off x="685800" y="2195892"/>
            <a:ext cx="6477000" cy="646331"/>
          </a:xfrm>
          <a:prstGeom prst="rect">
            <a:avLst/>
          </a:prstGeom>
          <a:noFill/>
        </p:spPr>
        <p:txBody>
          <a:bodyPr wrap="square" rtlCol="0">
            <a:spAutoFit/>
          </a:bodyPr>
          <a:lstStyle/>
          <a:p>
            <a:r>
              <a:rPr lang="en-US" dirty="0"/>
              <a:t>The evolution of multiprogramming has improved the efficiency for the CPU.</a:t>
            </a:r>
          </a:p>
        </p:txBody>
      </p:sp>
    </p:spTree>
    <p:extLst>
      <p:ext uri="{BB962C8B-B14F-4D97-AF65-F5344CB8AC3E}">
        <p14:creationId xmlns:p14="http://schemas.microsoft.com/office/powerpoint/2010/main" val="3691725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normAutofit/>
          </a:bodyPr>
          <a:lstStyle/>
          <a:p>
            <a:r>
              <a:rPr lang="en-US" sz="4800" dirty="0">
                <a:solidFill>
                  <a:schemeClr val="accent1">
                    <a:lumMod val="75000"/>
                  </a:schemeClr>
                </a:solidFill>
              </a:rPr>
              <a:t>Multicore Computer</a:t>
            </a:r>
          </a:p>
        </p:txBody>
      </p:sp>
      <p:sp>
        <p:nvSpPr>
          <p:cNvPr id="38915" name="Content Placeholder 2"/>
          <p:cNvSpPr>
            <a:spLocks noGrp="1"/>
          </p:cNvSpPr>
          <p:nvPr>
            <p:ph sz="half" idx="4294967295"/>
          </p:nvPr>
        </p:nvSpPr>
        <p:spPr>
          <a:xfrm>
            <a:off x="0" y="2286000"/>
            <a:ext cx="8534400" cy="4267200"/>
          </a:xfrm>
        </p:spPr>
        <p:txBody>
          <a:bodyPr>
            <a:normAutofit/>
          </a:bodyPr>
          <a:lstStyle/>
          <a:p>
            <a:r>
              <a:rPr lang="en-US" sz="3200" dirty="0"/>
              <a:t>Combines two or more processors (cores) on a single piece of silicon (die)</a:t>
            </a:r>
          </a:p>
          <a:p>
            <a:pPr>
              <a:buSzPct val="65000"/>
            </a:pPr>
            <a:r>
              <a:rPr lang="en-US" sz="3300" dirty="0"/>
              <a:t>Each core contains all of the components of an independent processor</a:t>
            </a:r>
          </a:p>
        </p:txBody>
      </p:sp>
    </p:spTree>
    <p:extLst>
      <p:ext uri="{BB962C8B-B14F-4D97-AF65-F5344CB8AC3E}">
        <p14:creationId xmlns:p14="http://schemas.microsoft.com/office/powerpoint/2010/main" val="7610538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r>
              <a:rPr lang="en-US" dirty="0"/>
              <a:t>Operating System Functions</a:t>
            </a:r>
          </a:p>
        </p:txBody>
      </p:sp>
      <p:sp>
        <p:nvSpPr>
          <p:cNvPr id="3" name="Content Placeholder 2"/>
          <p:cNvSpPr>
            <a:spLocks noGrp="1"/>
          </p:cNvSpPr>
          <p:nvPr>
            <p:ph idx="1"/>
          </p:nvPr>
        </p:nvSpPr>
        <p:spPr>
          <a:xfrm>
            <a:off x="457200" y="1676400"/>
            <a:ext cx="8229600" cy="4648200"/>
          </a:xfrm>
        </p:spPr>
        <p:txBody>
          <a:bodyPr>
            <a:normAutofit fontScale="25000" lnSpcReduction="20000"/>
          </a:bodyPr>
          <a:lstStyle/>
          <a:p>
            <a:pPr fontAlgn="base"/>
            <a:r>
              <a:rPr lang="en-US" sz="8000" dirty="0"/>
              <a:t>Memory Management – allocate memory to a process </a:t>
            </a:r>
            <a:br>
              <a:rPr lang="en-US" sz="8000" dirty="0"/>
            </a:br>
            <a:endParaRPr lang="en-US" sz="8000" dirty="0"/>
          </a:p>
          <a:p>
            <a:pPr fontAlgn="base"/>
            <a:r>
              <a:rPr lang="en-US" sz="8000" dirty="0"/>
              <a:t>Processor Management – allocate processes to a processor</a:t>
            </a:r>
            <a:br>
              <a:rPr lang="en-US" sz="8000" dirty="0"/>
            </a:br>
            <a:endParaRPr lang="en-US" sz="8000" dirty="0"/>
          </a:p>
          <a:p>
            <a:pPr fontAlgn="base"/>
            <a:r>
              <a:rPr lang="en-US" sz="8000" dirty="0"/>
              <a:t>Device Management – track devices connected to system</a:t>
            </a:r>
            <a:br>
              <a:rPr lang="en-US" sz="8000" dirty="0"/>
            </a:br>
            <a:endParaRPr lang="en-US" sz="8000" dirty="0"/>
          </a:p>
          <a:p>
            <a:pPr fontAlgn="base"/>
            <a:r>
              <a:rPr lang="en-US" sz="8000" dirty="0"/>
              <a:t>File Management – track where information is stored, user access settings and file status </a:t>
            </a:r>
          </a:p>
          <a:p>
            <a:pPr marL="0" indent="0" fontAlgn="base">
              <a:buNone/>
            </a:pPr>
            <a:endParaRPr lang="en-US" sz="8000" dirty="0"/>
          </a:p>
          <a:p>
            <a:pPr fontAlgn="base"/>
            <a:r>
              <a:rPr lang="en-US" sz="8000" dirty="0"/>
              <a:t>Security –prevent unauthorized access to programs and user data</a:t>
            </a:r>
            <a:br>
              <a:rPr lang="en-US" sz="8000" dirty="0"/>
            </a:br>
            <a:endParaRPr lang="en-US" sz="8000" dirty="0"/>
          </a:p>
          <a:p>
            <a:pPr fontAlgn="base"/>
            <a:r>
              <a:rPr lang="en-US" sz="8000" dirty="0"/>
              <a:t>Control over system performance –monitor system health </a:t>
            </a:r>
            <a:br>
              <a:rPr lang="en-US" sz="8000" dirty="0"/>
            </a:br>
            <a:endParaRPr lang="en-US" sz="8000" dirty="0"/>
          </a:p>
          <a:p>
            <a:pPr fontAlgn="base"/>
            <a:r>
              <a:rPr lang="en-US" sz="8000" dirty="0"/>
              <a:t>Job accounting – track resource usage </a:t>
            </a:r>
            <a:br>
              <a:rPr lang="en-US" sz="8000" dirty="0"/>
            </a:br>
            <a:endParaRPr lang="en-US" sz="8000" dirty="0"/>
          </a:p>
          <a:p>
            <a:pPr fontAlgn="base"/>
            <a:r>
              <a:rPr lang="en-US" sz="8000" dirty="0"/>
              <a:t>Detect errors – monitor the system to detect errors</a:t>
            </a:r>
          </a:p>
          <a:p>
            <a:pPr fontAlgn="base"/>
            <a:endParaRPr lang="en-US" sz="6400" dirty="0"/>
          </a:p>
          <a:p>
            <a:pPr fontAlgn="base"/>
            <a:br>
              <a:rPr lang="en-US" dirty="0"/>
            </a:br>
            <a:r>
              <a:rPr lang="en-US" dirty="0"/>
              <a:t> </a:t>
            </a:r>
            <a:br>
              <a:rPr lang="en-US" dirty="0"/>
            </a:br>
            <a:endParaRPr lang="en-US" dirty="0"/>
          </a:p>
        </p:txBody>
      </p:sp>
    </p:spTree>
    <p:extLst>
      <p:ext uri="{BB962C8B-B14F-4D97-AF65-F5344CB8AC3E}">
        <p14:creationId xmlns:p14="http://schemas.microsoft.com/office/powerpoint/2010/main" val="22208073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4000" dirty="0">
                <a:ln w="1905"/>
                <a:solidFill>
                  <a:schemeClr val="accent1">
                    <a:lumMod val="75000"/>
                  </a:schemeClr>
                </a:solidFill>
                <a:effectLst>
                  <a:innerShdw blurRad="69850" dist="43180" dir="5400000">
                    <a:srgbClr val="000000">
                      <a:alpha val="65000"/>
                    </a:srgbClr>
                  </a:innerShdw>
                </a:effectLst>
              </a:rPr>
              <a:t>Operating System Manages Resources</a:t>
            </a:r>
          </a:p>
        </p:txBody>
      </p:sp>
      <p:sp>
        <p:nvSpPr>
          <p:cNvPr id="3" name="Content Placeholder 2"/>
          <p:cNvSpPr>
            <a:spLocks noGrp="1"/>
          </p:cNvSpPr>
          <p:nvPr>
            <p:ph sz="half" idx="4294967295"/>
          </p:nvPr>
        </p:nvSpPr>
        <p:spPr>
          <a:xfrm>
            <a:off x="533400" y="2057400"/>
            <a:ext cx="7315200" cy="4267200"/>
          </a:xfrm>
        </p:spPr>
        <p:txBody>
          <a:bodyPr>
            <a:noAutofit/>
          </a:bodyPr>
          <a:lstStyle/>
          <a:p>
            <a:pPr fontAlgn="base"/>
            <a:r>
              <a:rPr lang="en-US" sz="2800" dirty="0"/>
              <a:t>Manipulates file systems, determining how data should be manipulated and stored.</a:t>
            </a:r>
          </a:p>
          <a:p>
            <a:pPr fontAlgn="base"/>
            <a:r>
              <a:rPr lang="en-US" sz="2800" dirty="0"/>
              <a:t>Detects and handles errors</a:t>
            </a:r>
          </a:p>
          <a:p>
            <a:pPr fontAlgn="base"/>
            <a:r>
              <a:rPr lang="en-US" sz="2800" dirty="0"/>
              <a:t>Allocates processor and I/O resources to applications </a:t>
            </a:r>
          </a:p>
          <a:p>
            <a:endParaRPr lang="en-US" sz="3200" dirty="0"/>
          </a:p>
        </p:txBody>
      </p:sp>
    </p:spTree>
    <p:extLst>
      <p:ext uri="{BB962C8B-B14F-4D97-AF65-F5344CB8AC3E}">
        <p14:creationId xmlns:p14="http://schemas.microsoft.com/office/powerpoint/2010/main" val="3652186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can we interface with the hardware?</a:t>
            </a:r>
          </a:p>
        </p:txBody>
      </p:sp>
      <p:sp>
        <p:nvSpPr>
          <p:cNvPr id="3" name="Content Placeholder 2"/>
          <p:cNvSpPr>
            <a:spLocks noGrp="1"/>
          </p:cNvSpPr>
          <p:nvPr>
            <p:ph idx="1"/>
          </p:nvPr>
        </p:nvSpPr>
        <p:spPr/>
        <p:txBody>
          <a:bodyPr/>
          <a:lstStyle/>
          <a:p>
            <a:r>
              <a:rPr lang="en-US" sz="2800" dirty="0"/>
              <a:t>Use an operating system</a:t>
            </a:r>
          </a:p>
          <a:p>
            <a:pPr lvl="1"/>
            <a:r>
              <a:rPr lang="en-US" dirty="0"/>
              <a:t>Software which controls execution of application programs</a:t>
            </a:r>
          </a:p>
          <a:p>
            <a:pPr lvl="1"/>
            <a:r>
              <a:rPr lang="en-US" dirty="0"/>
              <a:t>Interfaces between applications and hardware</a:t>
            </a:r>
          </a:p>
          <a:p>
            <a:endParaRPr lang="en-US" dirty="0"/>
          </a:p>
        </p:txBody>
      </p:sp>
    </p:spTree>
    <p:extLst>
      <p:ext uri="{BB962C8B-B14F-4D97-AF65-F5344CB8AC3E}">
        <p14:creationId xmlns:p14="http://schemas.microsoft.com/office/powerpoint/2010/main" val="27107123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Modes of Operation:</a:t>
            </a:r>
            <a:br>
              <a:rPr lang="en-US" dirty="0"/>
            </a:br>
            <a:r>
              <a:rPr lang="en-US" dirty="0"/>
              <a:t>User Mode vs Kernel Mode</a:t>
            </a:r>
          </a:p>
        </p:txBody>
      </p:sp>
      <p:sp>
        <p:nvSpPr>
          <p:cNvPr id="4" name="Content Placeholder 3"/>
          <p:cNvSpPr>
            <a:spLocks noGrp="1"/>
          </p:cNvSpPr>
          <p:nvPr>
            <p:ph idx="1"/>
          </p:nvPr>
        </p:nvSpPr>
        <p:spPr/>
        <p:txBody>
          <a:bodyPr>
            <a:normAutofit/>
          </a:bodyPr>
          <a:lstStyle/>
          <a:p>
            <a:r>
              <a:rPr lang="en-US" dirty="0"/>
              <a:t>Kernel Mode</a:t>
            </a:r>
          </a:p>
          <a:p>
            <a:pPr lvl="1"/>
            <a:r>
              <a:rPr lang="en-US" dirty="0"/>
              <a:t>Code has unrestricted access to execute any CPU instruction </a:t>
            </a:r>
          </a:p>
          <a:p>
            <a:pPr lvl="1"/>
            <a:r>
              <a:rPr lang="en-US" dirty="0"/>
              <a:t>Code can reference any memory address </a:t>
            </a:r>
          </a:p>
          <a:p>
            <a:pPr lvl="1"/>
            <a:r>
              <a:rPr lang="en-US" dirty="0"/>
              <a:t>It is generally reserved for only most trusted functions</a:t>
            </a:r>
          </a:p>
          <a:p>
            <a:r>
              <a:rPr lang="en-US" dirty="0"/>
              <a:t>User Mode</a:t>
            </a:r>
          </a:p>
          <a:p>
            <a:pPr lvl="1"/>
            <a:r>
              <a:rPr lang="en-US" dirty="0"/>
              <a:t>User programs execution</a:t>
            </a:r>
          </a:p>
          <a:p>
            <a:pPr lvl="1"/>
            <a:r>
              <a:rPr lang="en-US" dirty="0"/>
              <a:t>May be blocked from particular areas of memory</a:t>
            </a:r>
          </a:p>
          <a:p>
            <a:pPr lvl="1"/>
            <a:r>
              <a:rPr lang="en-US" dirty="0"/>
              <a:t>Certain instructions may not be executed</a:t>
            </a:r>
          </a:p>
          <a:p>
            <a:endParaRPr lang="en-US" dirty="0"/>
          </a:p>
        </p:txBody>
      </p:sp>
    </p:spTree>
    <p:extLst>
      <p:ext uri="{BB962C8B-B14F-4D97-AF65-F5344CB8AC3E}">
        <p14:creationId xmlns:p14="http://schemas.microsoft.com/office/powerpoint/2010/main" val="4012090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8BDC0-956D-4DCD-A1B0-7A2026B81B2B}"/>
              </a:ext>
            </a:extLst>
          </p:cNvPr>
          <p:cNvSpPr>
            <a:spLocks noGrp="1"/>
          </p:cNvSpPr>
          <p:nvPr>
            <p:ph type="title"/>
          </p:nvPr>
        </p:nvSpPr>
        <p:spPr/>
        <p:txBody>
          <a:bodyPr/>
          <a:lstStyle/>
          <a:p>
            <a:r>
              <a:rPr lang="en-US" dirty="0"/>
              <a:t>Kernel</a:t>
            </a:r>
          </a:p>
        </p:txBody>
      </p:sp>
      <p:sp>
        <p:nvSpPr>
          <p:cNvPr id="3" name="Content Placeholder 2">
            <a:extLst>
              <a:ext uri="{FF2B5EF4-FFF2-40B4-BE49-F238E27FC236}">
                <a16:creationId xmlns:a16="http://schemas.microsoft.com/office/drawing/2014/main" id="{1269A2F0-6E01-4BBE-B648-2D419416445A}"/>
              </a:ext>
            </a:extLst>
          </p:cNvPr>
          <p:cNvSpPr>
            <a:spLocks noGrp="1"/>
          </p:cNvSpPr>
          <p:nvPr>
            <p:ph idx="1"/>
          </p:nvPr>
        </p:nvSpPr>
        <p:spPr/>
        <p:txBody>
          <a:bodyPr>
            <a:normAutofit/>
          </a:bodyPr>
          <a:lstStyle/>
          <a:p>
            <a:r>
              <a:rPr lang="en-US" sz="3200" dirty="0"/>
              <a:t>Central component of a computer operating system</a:t>
            </a:r>
          </a:p>
          <a:p>
            <a:r>
              <a:rPr lang="en-US" sz="3200" dirty="0"/>
              <a:t>Primary is to the manage the communication between the software and the hardware</a:t>
            </a:r>
          </a:p>
        </p:txBody>
      </p:sp>
    </p:spTree>
    <p:extLst>
      <p:ext uri="{BB962C8B-B14F-4D97-AF65-F5344CB8AC3E}">
        <p14:creationId xmlns:p14="http://schemas.microsoft.com/office/powerpoint/2010/main" val="7894984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Why do operating systems change?</a:t>
            </a:r>
          </a:p>
        </p:txBody>
      </p:sp>
      <p:sp>
        <p:nvSpPr>
          <p:cNvPr id="3" name="Content Placeholder 2"/>
          <p:cNvSpPr>
            <a:spLocks noGrp="1"/>
          </p:cNvSpPr>
          <p:nvPr>
            <p:ph idx="1"/>
          </p:nvPr>
        </p:nvSpPr>
        <p:spPr/>
        <p:txBody>
          <a:bodyPr/>
          <a:lstStyle/>
          <a:p>
            <a:r>
              <a:rPr lang="en-US" dirty="0"/>
              <a:t>Updates to hardware &amp; new types of hardware</a:t>
            </a:r>
          </a:p>
          <a:p>
            <a:r>
              <a:rPr lang="en-US" dirty="0"/>
              <a:t>Application software demands</a:t>
            </a:r>
          </a:p>
          <a:p>
            <a:r>
              <a:rPr lang="en-US" dirty="0"/>
              <a:t>Bug fixes</a:t>
            </a:r>
          </a:p>
          <a:p>
            <a:r>
              <a:rPr lang="en-US" dirty="0"/>
              <a:t>Marketing – newest, biggest, </a:t>
            </a:r>
            <a:r>
              <a:rPr lang="en-US" dirty="0" err="1"/>
              <a:t>baddest</a:t>
            </a:r>
            <a:endParaRPr lang="en-US" dirty="0"/>
          </a:p>
          <a:p>
            <a:endParaRPr lang="en-US" dirty="0"/>
          </a:p>
        </p:txBody>
      </p:sp>
    </p:spTree>
    <p:extLst>
      <p:ext uri="{BB962C8B-B14F-4D97-AF65-F5344CB8AC3E}">
        <p14:creationId xmlns:p14="http://schemas.microsoft.com/office/powerpoint/2010/main" val="11077659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Summary</a:t>
            </a:r>
          </a:p>
        </p:txBody>
      </p:sp>
      <p:sp>
        <p:nvSpPr>
          <p:cNvPr id="4" name="Content Placeholder 3"/>
          <p:cNvSpPr>
            <a:spLocks noGrp="1"/>
          </p:cNvSpPr>
          <p:nvPr>
            <p:ph idx="1"/>
          </p:nvPr>
        </p:nvSpPr>
        <p:spPr/>
        <p:txBody>
          <a:bodyPr/>
          <a:lstStyle/>
          <a:p>
            <a:r>
              <a:rPr lang="en-US" dirty="0"/>
              <a:t>Basic elements of a computer.</a:t>
            </a:r>
          </a:p>
          <a:p>
            <a:r>
              <a:rPr lang="en-US" dirty="0"/>
              <a:t>Role of interrupts in the instruction cycle</a:t>
            </a:r>
          </a:p>
          <a:p>
            <a:r>
              <a:rPr lang="en-US" dirty="0"/>
              <a:t>Evolution of the operating system.</a:t>
            </a:r>
          </a:p>
          <a:p>
            <a:pPr marL="0" indent="0">
              <a:buNone/>
            </a:pPr>
            <a:endParaRPr lang="en-US" dirty="0"/>
          </a:p>
        </p:txBody>
      </p:sp>
    </p:spTree>
    <p:extLst>
      <p:ext uri="{BB962C8B-B14F-4D97-AF65-F5344CB8AC3E}">
        <p14:creationId xmlns:p14="http://schemas.microsoft.com/office/powerpoint/2010/main" val="2022756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Operating system</a:t>
            </a:r>
          </a:p>
        </p:txBody>
      </p:sp>
      <p:sp>
        <p:nvSpPr>
          <p:cNvPr id="4" name="Content Placeholder 3"/>
          <p:cNvSpPr>
            <a:spLocks noGrp="1"/>
          </p:cNvSpPr>
          <p:nvPr>
            <p:ph idx="1"/>
          </p:nvPr>
        </p:nvSpPr>
        <p:spPr/>
        <p:txBody>
          <a:bodyPr>
            <a:normAutofit/>
          </a:bodyPr>
          <a:lstStyle/>
          <a:p>
            <a:r>
              <a:rPr lang="en-US" sz="2800" dirty="0"/>
              <a:t>Software executed by the processor (similar to other computer software)</a:t>
            </a:r>
          </a:p>
          <a:p>
            <a:r>
              <a:rPr lang="en-US" dirty="0"/>
              <a:t>Organizes and controls hardware and software flexibly and predictably</a:t>
            </a:r>
            <a:endParaRPr lang="en-US" sz="2800" dirty="0"/>
          </a:p>
          <a:p>
            <a:r>
              <a:rPr lang="en-US" sz="2800" dirty="0"/>
              <a:t>Executes user and system programs in a convenient and efficient manner</a:t>
            </a:r>
          </a:p>
          <a:p>
            <a:r>
              <a:rPr lang="en-US" sz="2800" dirty="0"/>
              <a:t>Allocates resources and services</a:t>
            </a:r>
          </a:p>
          <a:p>
            <a:r>
              <a:rPr lang="en-US" sz="2800" dirty="0"/>
              <a:t>Frequently relinquishes processor control; requires the processor to obtain control</a:t>
            </a:r>
          </a:p>
          <a:p>
            <a:endParaRPr lang="en-US" sz="2800" dirty="0"/>
          </a:p>
          <a:p>
            <a:pPr marL="0" indent="0">
              <a:buNone/>
            </a:pPr>
            <a:endParaRPr lang="en-US" dirty="0"/>
          </a:p>
        </p:txBody>
      </p:sp>
    </p:spTree>
    <p:extLst>
      <p:ext uri="{BB962C8B-B14F-4D97-AF65-F5344CB8AC3E}">
        <p14:creationId xmlns:p14="http://schemas.microsoft.com/office/powerpoint/2010/main" val="630670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91BF7-18C9-4BE7-BF25-FBDAD8B99E97}"/>
              </a:ext>
            </a:extLst>
          </p:cNvPr>
          <p:cNvSpPr>
            <a:spLocks noGrp="1"/>
          </p:cNvSpPr>
          <p:nvPr>
            <p:ph type="title"/>
          </p:nvPr>
        </p:nvSpPr>
        <p:spPr/>
        <p:txBody>
          <a:bodyPr/>
          <a:lstStyle/>
          <a:p>
            <a:r>
              <a:rPr lang="en-US" dirty="0"/>
              <a:t>Operating Systems Evolved</a:t>
            </a:r>
          </a:p>
        </p:txBody>
      </p:sp>
      <p:sp>
        <p:nvSpPr>
          <p:cNvPr id="3" name="Content Placeholder 2">
            <a:extLst>
              <a:ext uri="{FF2B5EF4-FFF2-40B4-BE49-F238E27FC236}">
                <a16:creationId xmlns:a16="http://schemas.microsoft.com/office/drawing/2014/main" id="{A16583DC-83D9-4E82-8BF4-287D1183571F}"/>
              </a:ext>
            </a:extLst>
          </p:cNvPr>
          <p:cNvSpPr>
            <a:spLocks noGrp="1"/>
          </p:cNvSpPr>
          <p:nvPr>
            <p:ph idx="1"/>
          </p:nvPr>
        </p:nvSpPr>
        <p:spPr/>
        <p:txBody>
          <a:bodyPr>
            <a:normAutofit fontScale="92500" lnSpcReduction="10000"/>
          </a:bodyPr>
          <a:lstStyle/>
          <a:p>
            <a:r>
              <a:rPr lang="en-US" dirty="0"/>
              <a:t>Serial processing</a:t>
            </a:r>
          </a:p>
          <a:p>
            <a:pPr lvl="1"/>
            <a:r>
              <a:rPr lang="en-US" dirty="0"/>
              <a:t>No OS</a:t>
            </a:r>
          </a:p>
          <a:p>
            <a:pPr lvl="1"/>
            <a:r>
              <a:rPr lang="en-US" dirty="0"/>
              <a:t>Human interaction with console on reserved timeline</a:t>
            </a:r>
          </a:p>
          <a:p>
            <a:r>
              <a:rPr lang="en-US" dirty="0"/>
              <a:t>Batch systems </a:t>
            </a:r>
          </a:p>
          <a:p>
            <a:pPr lvl="1"/>
            <a:r>
              <a:rPr lang="en-US" dirty="0"/>
              <a:t>Monitor used to control programs within a batch</a:t>
            </a:r>
          </a:p>
          <a:p>
            <a:pPr lvl="1"/>
            <a:r>
              <a:rPr lang="en-US" dirty="0"/>
              <a:t>Reads in job and allows control to program until complete</a:t>
            </a:r>
          </a:p>
          <a:p>
            <a:r>
              <a:rPr lang="en-US" dirty="0"/>
              <a:t>Multiprogramming</a:t>
            </a:r>
          </a:p>
          <a:p>
            <a:pPr lvl="1"/>
            <a:r>
              <a:rPr lang="en-US" dirty="0"/>
              <a:t>Multiple programs loaded into memory</a:t>
            </a:r>
          </a:p>
          <a:p>
            <a:pPr lvl="1"/>
            <a:r>
              <a:rPr lang="en-US" dirty="0"/>
              <a:t>Interrupts used to swap among programs</a:t>
            </a:r>
          </a:p>
          <a:p>
            <a:r>
              <a:rPr lang="en-US" dirty="0"/>
              <a:t>Time sharing</a:t>
            </a:r>
          </a:p>
          <a:p>
            <a:pPr lvl="1"/>
            <a:r>
              <a:rPr lang="en-US" dirty="0"/>
              <a:t>Interleave the execution of each program in short time slots</a:t>
            </a:r>
          </a:p>
        </p:txBody>
      </p:sp>
    </p:spTree>
    <p:extLst>
      <p:ext uri="{BB962C8B-B14F-4D97-AF65-F5344CB8AC3E}">
        <p14:creationId xmlns:p14="http://schemas.microsoft.com/office/powerpoint/2010/main" val="1652402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1D85A-55C0-4B05-B651-EE4090EA6971}"/>
              </a:ext>
            </a:extLst>
          </p:cNvPr>
          <p:cNvSpPr>
            <a:spLocks noGrp="1"/>
          </p:cNvSpPr>
          <p:nvPr>
            <p:ph type="title"/>
          </p:nvPr>
        </p:nvSpPr>
        <p:spPr/>
        <p:txBody>
          <a:bodyPr/>
          <a:lstStyle/>
          <a:p>
            <a:r>
              <a:rPr lang="en-US" dirty="0"/>
              <a:t>Changes during Evolution</a:t>
            </a:r>
          </a:p>
        </p:txBody>
      </p:sp>
      <p:sp>
        <p:nvSpPr>
          <p:cNvPr id="3" name="Content Placeholder 2">
            <a:extLst>
              <a:ext uri="{FF2B5EF4-FFF2-40B4-BE49-F238E27FC236}">
                <a16:creationId xmlns:a16="http://schemas.microsoft.com/office/drawing/2014/main" id="{137B3CC9-0EF4-4007-8181-A027B227DC16}"/>
              </a:ext>
            </a:extLst>
          </p:cNvPr>
          <p:cNvSpPr>
            <a:spLocks noGrp="1"/>
          </p:cNvSpPr>
          <p:nvPr>
            <p:ph idx="1"/>
          </p:nvPr>
        </p:nvSpPr>
        <p:spPr/>
        <p:txBody>
          <a:bodyPr/>
          <a:lstStyle/>
          <a:p>
            <a:pPr lvl="1"/>
            <a:r>
              <a:rPr lang="en-NZ" sz="2700" dirty="0"/>
              <a:t>Concept of processes introduced</a:t>
            </a:r>
            <a:endParaRPr lang="en-US" sz="2700" dirty="0"/>
          </a:p>
          <a:p>
            <a:pPr lvl="1"/>
            <a:r>
              <a:rPr lang="en-NZ" sz="2700" dirty="0"/>
              <a:t>Techniques of memory management developed</a:t>
            </a:r>
          </a:p>
          <a:p>
            <a:pPr lvl="1"/>
            <a:r>
              <a:rPr lang="en-NZ" sz="2700" dirty="0"/>
              <a:t>Techniques of information protection and security developed</a:t>
            </a:r>
          </a:p>
          <a:p>
            <a:pPr lvl="1"/>
            <a:r>
              <a:rPr lang="en-NZ" sz="2700" dirty="0"/>
              <a:t>Techniques of scheduling and resource management developed</a:t>
            </a:r>
          </a:p>
          <a:p>
            <a:pPr marL="0" indent="0">
              <a:buNone/>
            </a:pPr>
            <a:endParaRPr lang="en-US" dirty="0"/>
          </a:p>
        </p:txBody>
      </p:sp>
    </p:spTree>
    <p:extLst>
      <p:ext uri="{BB962C8B-B14F-4D97-AF65-F5344CB8AC3E}">
        <p14:creationId xmlns:p14="http://schemas.microsoft.com/office/powerpoint/2010/main" val="3086146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2A878-B6DF-4F83-95A4-12A58096A5C6}"/>
              </a:ext>
            </a:extLst>
          </p:cNvPr>
          <p:cNvSpPr>
            <a:spLocks noGrp="1"/>
          </p:cNvSpPr>
          <p:nvPr>
            <p:ph type="title"/>
          </p:nvPr>
        </p:nvSpPr>
        <p:spPr/>
        <p:txBody>
          <a:bodyPr/>
          <a:lstStyle/>
          <a:p>
            <a:r>
              <a:rPr lang="en-US" dirty="0"/>
              <a:t>Operating System Tasks</a:t>
            </a:r>
          </a:p>
        </p:txBody>
      </p:sp>
      <p:sp>
        <p:nvSpPr>
          <p:cNvPr id="3" name="Content Placeholder 2">
            <a:extLst>
              <a:ext uri="{FF2B5EF4-FFF2-40B4-BE49-F238E27FC236}">
                <a16:creationId xmlns:a16="http://schemas.microsoft.com/office/drawing/2014/main" id="{BCF7E39D-0E7B-436F-A409-D71B9BE8A2C2}"/>
              </a:ext>
            </a:extLst>
          </p:cNvPr>
          <p:cNvSpPr>
            <a:spLocks noGrp="1"/>
          </p:cNvSpPr>
          <p:nvPr>
            <p:ph idx="1"/>
          </p:nvPr>
        </p:nvSpPr>
        <p:spPr/>
        <p:txBody>
          <a:bodyPr/>
          <a:lstStyle/>
          <a:p>
            <a:pPr lvl="0"/>
            <a:r>
              <a:rPr lang="en-US" sz="3200" dirty="0"/>
              <a:t>Processor management</a:t>
            </a:r>
          </a:p>
          <a:p>
            <a:pPr lvl="0"/>
            <a:r>
              <a:rPr lang="en-US" sz="3200" dirty="0"/>
              <a:t>Memory management</a:t>
            </a:r>
          </a:p>
          <a:p>
            <a:pPr lvl="0"/>
            <a:r>
              <a:rPr lang="en-US" sz="3200" dirty="0"/>
              <a:t>Device management</a:t>
            </a:r>
          </a:p>
          <a:p>
            <a:pPr lvl="0"/>
            <a:r>
              <a:rPr lang="en-US" sz="3200" dirty="0"/>
              <a:t>Storage management</a:t>
            </a:r>
          </a:p>
          <a:p>
            <a:pPr lvl="0"/>
            <a:r>
              <a:rPr lang="en-US" sz="3200" dirty="0"/>
              <a:t>Application interface</a:t>
            </a:r>
          </a:p>
          <a:p>
            <a:pPr lvl="0"/>
            <a:r>
              <a:rPr lang="en-US" sz="3200" dirty="0"/>
              <a:t>User interface</a:t>
            </a:r>
          </a:p>
          <a:p>
            <a:pPr marL="0" indent="0">
              <a:buNone/>
            </a:pPr>
            <a:endParaRPr lang="en-US" dirty="0"/>
          </a:p>
        </p:txBody>
      </p:sp>
    </p:spTree>
    <p:extLst>
      <p:ext uri="{BB962C8B-B14F-4D97-AF65-F5344CB8AC3E}">
        <p14:creationId xmlns:p14="http://schemas.microsoft.com/office/powerpoint/2010/main" val="841120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12741-0AAE-46AE-AD0E-73AACE5925AA}"/>
              </a:ext>
            </a:extLst>
          </p:cNvPr>
          <p:cNvSpPr>
            <a:spLocks noGrp="1"/>
          </p:cNvSpPr>
          <p:nvPr>
            <p:ph type="title"/>
          </p:nvPr>
        </p:nvSpPr>
        <p:spPr/>
        <p:txBody>
          <a:bodyPr/>
          <a:lstStyle/>
          <a:p>
            <a:r>
              <a:rPr lang="en-US" dirty="0"/>
              <a:t>Operating System Services</a:t>
            </a:r>
          </a:p>
        </p:txBody>
      </p:sp>
      <p:sp>
        <p:nvSpPr>
          <p:cNvPr id="3" name="Content Placeholder 2">
            <a:extLst>
              <a:ext uri="{FF2B5EF4-FFF2-40B4-BE49-F238E27FC236}">
                <a16:creationId xmlns:a16="http://schemas.microsoft.com/office/drawing/2014/main" id="{583ED7EC-00E9-49CF-A98A-6DC914914777}"/>
              </a:ext>
            </a:extLst>
          </p:cNvPr>
          <p:cNvSpPr>
            <a:spLocks noGrp="1"/>
          </p:cNvSpPr>
          <p:nvPr>
            <p:ph idx="1"/>
          </p:nvPr>
        </p:nvSpPr>
        <p:spPr/>
        <p:txBody>
          <a:bodyPr>
            <a:normAutofit/>
          </a:bodyPr>
          <a:lstStyle/>
          <a:p>
            <a:pPr lvl="0" fontAlgn="base"/>
            <a:r>
              <a:rPr lang="en-US" sz="3200" dirty="0"/>
              <a:t>Program Execution</a:t>
            </a:r>
          </a:p>
          <a:p>
            <a:pPr lvl="0" fontAlgn="base"/>
            <a:r>
              <a:rPr lang="en-US" sz="3200" dirty="0"/>
              <a:t>Handling </a:t>
            </a:r>
            <a:r>
              <a:rPr lang="en-US" sz="3200" dirty="0" err="1"/>
              <a:t>Input/Output</a:t>
            </a:r>
            <a:r>
              <a:rPr lang="en-US" sz="3200" dirty="0"/>
              <a:t> Operations</a:t>
            </a:r>
          </a:p>
          <a:p>
            <a:pPr lvl="0" fontAlgn="base"/>
            <a:r>
              <a:rPr lang="en-US" sz="3200" dirty="0"/>
              <a:t>Manipulation of File System</a:t>
            </a:r>
          </a:p>
          <a:p>
            <a:pPr lvl="0" fontAlgn="base"/>
            <a:r>
              <a:rPr lang="en-US" sz="3200" dirty="0"/>
              <a:t>Error Detection and Handling</a:t>
            </a:r>
          </a:p>
          <a:p>
            <a:pPr lvl="0" fontAlgn="base"/>
            <a:r>
              <a:rPr lang="en-US" sz="3200" dirty="0"/>
              <a:t>Resource Allocation</a:t>
            </a:r>
          </a:p>
          <a:p>
            <a:pPr lvl="0" fontAlgn="base"/>
            <a:r>
              <a:rPr lang="en-US" sz="3200" dirty="0"/>
              <a:t>Accounting Information and Resource Protection</a:t>
            </a:r>
          </a:p>
        </p:txBody>
      </p:sp>
    </p:spTree>
    <p:extLst>
      <p:ext uri="{BB962C8B-B14F-4D97-AF65-F5344CB8AC3E}">
        <p14:creationId xmlns:p14="http://schemas.microsoft.com/office/powerpoint/2010/main" val="1230288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Hardware Components</a:t>
            </a:r>
          </a:p>
        </p:txBody>
      </p:sp>
      <p:sp>
        <p:nvSpPr>
          <p:cNvPr id="3" name="Content Placeholder 2"/>
          <p:cNvSpPr>
            <a:spLocks noGrp="1"/>
          </p:cNvSpPr>
          <p:nvPr>
            <p:ph idx="1"/>
          </p:nvPr>
        </p:nvSpPr>
        <p:spPr/>
        <p:txBody>
          <a:bodyPr>
            <a:normAutofit/>
          </a:bodyPr>
          <a:lstStyle/>
          <a:p>
            <a:r>
              <a:rPr lang="en-US" sz="3600" dirty="0"/>
              <a:t>Central Processing Unit</a:t>
            </a:r>
          </a:p>
          <a:p>
            <a:r>
              <a:rPr lang="en-US" sz="3600" dirty="0"/>
              <a:t>RAM</a:t>
            </a:r>
          </a:p>
          <a:p>
            <a:r>
              <a:rPr lang="en-US" sz="3600" dirty="0"/>
              <a:t>I/O</a:t>
            </a:r>
          </a:p>
        </p:txBody>
      </p:sp>
    </p:spTree>
    <p:extLst>
      <p:ext uri="{BB962C8B-B14F-4D97-AF65-F5344CB8AC3E}">
        <p14:creationId xmlns:p14="http://schemas.microsoft.com/office/powerpoint/2010/main" val="16645335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7683</TotalTime>
  <Words>1267</Words>
  <Application>Microsoft Office PowerPoint</Application>
  <PresentationFormat>On-screen Show (4:3)</PresentationFormat>
  <Paragraphs>216</Paragraphs>
  <Slides>33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Constantia</vt:lpstr>
      <vt:lpstr>Roboto</vt:lpstr>
      <vt:lpstr>Wingdings 2</vt:lpstr>
      <vt:lpstr>Flow</vt:lpstr>
      <vt:lpstr>3423</vt:lpstr>
      <vt:lpstr>Module 1</vt:lpstr>
      <vt:lpstr>How can we interface with the hardware?</vt:lpstr>
      <vt:lpstr>Operating system</vt:lpstr>
      <vt:lpstr>Operating Systems Evolved</vt:lpstr>
      <vt:lpstr>Changes during Evolution</vt:lpstr>
      <vt:lpstr>Operating System Tasks</vt:lpstr>
      <vt:lpstr>Operating System Services</vt:lpstr>
      <vt:lpstr>Basic Hardware Components</vt:lpstr>
      <vt:lpstr>CPU: Brain of the computer</vt:lpstr>
      <vt:lpstr>CPU Components</vt:lpstr>
      <vt:lpstr>     Modern CPU - Microprocessor</vt:lpstr>
      <vt:lpstr>Machine Instructions</vt:lpstr>
      <vt:lpstr>Basic Instruction Cycle</vt:lpstr>
      <vt:lpstr>What does RAM do?</vt:lpstr>
      <vt:lpstr>Memory </vt:lpstr>
      <vt:lpstr>Some Memory/Storage Types</vt:lpstr>
      <vt:lpstr>Virtual Memory</vt:lpstr>
      <vt:lpstr>Memory Hierarchy</vt:lpstr>
      <vt:lpstr>Input/Output aka “I/O”</vt:lpstr>
      <vt:lpstr>I/O Evolution</vt:lpstr>
      <vt:lpstr>Interrupt</vt:lpstr>
      <vt:lpstr>Interrupt Process</vt:lpstr>
      <vt:lpstr>Interrupt Example</vt:lpstr>
      <vt:lpstr>Direct Memory Access ( DMA)</vt:lpstr>
      <vt:lpstr>Uniprogramming vs Multiprogramming</vt:lpstr>
      <vt:lpstr>Multicore Computer</vt:lpstr>
      <vt:lpstr>Operating System Functions</vt:lpstr>
      <vt:lpstr>Operating System Manages Resources</vt:lpstr>
      <vt:lpstr>Modes of Operation: User Mode vs Kernel Mode</vt:lpstr>
      <vt:lpstr>Kernel</vt:lpstr>
      <vt:lpstr>Why do operating systems change?</vt:lpstr>
      <vt:lpstr>Summary</vt:lpstr>
    </vt:vector>
  </TitlesOfParts>
  <Company>Southern Polytechnic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3423</dc:title>
  <dc:creator>SVandeven</dc:creator>
  <cp:lastModifiedBy>S</cp:lastModifiedBy>
  <cp:revision>32</cp:revision>
  <dcterms:created xsi:type="dcterms:W3CDTF">2020-03-06T22:10:36Z</dcterms:created>
  <dcterms:modified xsi:type="dcterms:W3CDTF">2020-05-05T21:24:41Z</dcterms:modified>
</cp:coreProperties>
</file>